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D32C-94A9-476E-918D-7A9D276FA36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444-13CC-4ABA-B8A6-BDE185AF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1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DF9C-C293-2C34-3F21-94BFBFD40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2D01E-4047-A868-405A-2C5FB4844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DE0BC-A45C-32EB-FCF8-F2274D34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EF42C-FF30-F7A7-56E8-33E6102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38BD-F5F5-C37E-F877-CD8A6011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754F-0FEE-EDAF-9589-56EB74E1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5EEBE-0069-091D-A507-556F9EF59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F23F7-FDE4-5A81-73D1-5BDD1005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7EA31-26C6-7999-C6E2-D2E025AF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17AA-117A-73DB-26FB-FD9BEBCE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92F6D-9AFC-A796-55C7-2FB9580E0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0069C-DA43-5CF7-05D0-4A177E825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F380-D510-A854-399A-EAF09FCF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AC535-800A-CED0-FE03-E0EB45B3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99CB-0FD1-EBAD-D796-034961B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408F-1393-E722-B1F4-53027D7C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3990-C131-D949-D3B0-62B2148E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B4C5-66A1-1F1F-F1FF-523EB3EC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5E250-D767-87D6-458A-66FF1F66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3B198-F992-0B22-B60C-1DCBEDF9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2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83E9-BA4C-542C-1772-28490A20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845F3-D8CB-0A43-1EDA-E04577C04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D009B-A12E-F0B8-6399-72D8BE46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3A28-2136-5ACE-F8FD-4A16D194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0706B-6CCD-A443-F530-D058A2E6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91E5-5A2E-D395-8947-BE945D0F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02B0-CED2-935E-B8A3-1D1D0B1E4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492E3-FB80-F954-DEE5-2F0695F65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4FA2A-C2F7-CC99-7016-2DE28B81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4A5EE-9E4A-6100-0C3F-5AED8403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CF19C-4AC7-EB00-0067-B2AECDBC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54F9-A638-C229-36CD-61457438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12E03-C252-2ACA-C95E-C97FB4D4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E61A5-334E-B645-D186-7D008A05A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2262A-65FB-AD5D-A334-23291EB65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9D0B0-68B1-B413-662F-C20755F53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1941A-00DD-1FAB-5D3A-407BB0EB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1BE06-B5CC-8E9E-3BE9-D9BCCCC7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3083B-73EF-0C6A-5464-A57E894D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3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8F09-6E49-72FD-C2EC-5F4C2A68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C54DD-887D-CE0A-9F0D-4A13BA3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ED250-2A79-55FB-AC50-A0393D10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3F6D3-31DF-BF77-397B-96E99BB9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5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76013-BE7D-FFD4-C02F-779A6336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B2C48-C11B-B0DB-59FA-E8FEF836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D9612-E6D5-3319-0970-E602DAFA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5E0E-3FCA-4AA8-8CFC-9F8F71F9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2F9B-FF35-01BE-4DE0-CF40034C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8B325-245E-F16D-ABE5-04CE488E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E0E33-CE11-FC66-0CF2-8E09EF3B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9E52D-9248-90BE-5FB2-E3912489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764FA-376F-A722-5EDE-3E2400F8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3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9417-7492-F817-EFCD-A2E2FDB8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F232E-BC60-6CFD-AD50-D67C34C6B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06E98-E0F8-9415-8054-9D13945D9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7D92-8DD3-4CA2-833C-416C31AF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F0D79-16C6-B5D2-6BB6-C7AAF8FF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79934-3F1A-F692-FC6E-FA357E49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1C56F-5B3E-4D59-EF80-5BDA9B8E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2C6E6-B303-2EA8-EB8B-59E16DCD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6165D-C63F-1CBA-3830-DA9E0044A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3644-06F1-476B-9BB0-A84F720722C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A4B86-BA51-1980-D6DC-DBFC3B2C6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A6A2-B2A6-5986-B544-32D6BD653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9Pr9tpsaj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https://youtu.be/1S2z527n5-w?si=gor9-8Ipd60hpA0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85825" y="5045775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824709" y="412789"/>
            <a:ext cx="7059584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28A6DF"/>
              </a:buClr>
              <a:buSzPct val="120000"/>
            </a:pPr>
            <a:r>
              <a:rPr lang="en-US" sz="1100" b="1" dirty="0">
                <a:solidFill>
                  <a:srgbClr val="28A6DF"/>
                </a:solidFill>
                <a:latin typeface="Montserrat" panose="00000500000000000000" pitchFamily="50" charset="0"/>
                <a:hlinkClick r:id="rId3"/>
              </a:rPr>
              <a:t>Watch Alex van den Heever and Renias Mhlongo</a:t>
            </a:r>
            <a:endParaRPr lang="en-US" sz="1100" b="1" dirty="0">
              <a:solidFill>
                <a:srgbClr val="28A6DF"/>
              </a:solidFill>
              <a:latin typeface="Montserrat" panose="00000500000000000000" pitchFamily="50" charset="0"/>
            </a:endParaRPr>
          </a:p>
          <a:p>
            <a:pPr>
              <a:buClr>
                <a:srgbClr val="28A6DF"/>
              </a:buClr>
              <a:buSzPct val="120000"/>
            </a:pPr>
            <a:endParaRPr lang="en-US" sz="1100" b="1" i="0" dirty="0">
              <a:solidFill>
                <a:srgbClr val="28A6DF"/>
              </a:solidFill>
              <a:effectLst/>
              <a:latin typeface="Montserrat" panose="00000500000000000000" pitchFamily="50" charset="0"/>
            </a:endParaRPr>
          </a:p>
          <a:p>
            <a:pPr>
              <a:buClr>
                <a:srgbClr val="28A6DF"/>
              </a:buClr>
              <a:buSzPct val="120000"/>
            </a:pPr>
            <a:endParaRPr lang="en-US" sz="1100" b="0" i="0" dirty="0">
              <a:effectLst/>
              <a:latin typeface="Montserrat" panose="02000505000000020004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 Power of Relationships is a totally unique keynote presentation that follows Alex van den Heever and Renias</a:t>
            </a:r>
            <a:r>
              <a:rPr lang="en-US" sz="1100" dirty="0">
                <a:solidFill>
                  <a:srgbClr val="000000"/>
                </a:solidFill>
                <a:latin typeface="Montserrat" panose="00000500000000000000" pitchFamily="2" charset="0"/>
              </a:rPr>
              <a:t> Mhlongo’s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25-year journey working together in the world’s most hostile environments – tracking lions, leopards, grizzly bears, jaguars and wolves.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Audiences learn how to build trust in difficult circumstances, dismantle implicit bias and create a culture of belonging in the workplace.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Following his studies in business management, Alex became the youngest person to ever qualify as a Senior Wildlife Tracker in South Africa.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Alex van den Heever and Renias tell their story of a path to profound mutual understanding. Their story is a tale of contrasts: white and black; man, and boy; apartheid and unity; third world and first world.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Alex uses the real-life story of his life as a game ranger at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Londolozi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Private Game Reserve and his relationship with tracker Renias Mhlongo to convey transformational wisdom and insights.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They provide the keys to unlock the latent potential of diverse working relationships.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solidFill>
                <a:srgbClr val="000017"/>
              </a:solidFill>
              <a:latin typeface="Montserrat" panose="02000505000000020004" pitchFamily="2" charset="0"/>
            </a:endParaRPr>
          </a:p>
          <a:p>
            <a:pPr>
              <a:buClr>
                <a:srgbClr val="28A6DF"/>
              </a:buClr>
              <a:buSzPct val="120000"/>
            </a:pPr>
            <a:r>
              <a:rPr lang="en-US" sz="1100" b="1" i="0" dirty="0">
                <a:effectLst/>
                <a:latin typeface="Montserrat" panose="02000505000000020004" pitchFamily="2" charset="0"/>
              </a:rPr>
              <a:t>Keynote Topics:</a:t>
            </a:r>
          </a:p>
          <a:p>
            <a:pPr>
              <a:buClr>
                <a:srgbClr val="28A6DF"/>
              </a:buClr>
              <a:buSzPct val="120000"/>
            </a:pPr>
            <a:endParaRPr lang="en-US" sz="1100" b="0" i="0" dirty="0">
              <a:solidFill>
                <a:srgbClr val="000017"/>
              </a:solidFill>
              <a:effectLst/>
              <a:latin typeface="Montserrat" panose="02000505000000020004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Power of Relationships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Cultural Diversity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0"/>
              </a:rPr>
              <a:t>Tracking for Success</a:t>
            </a:r>
            <a:endParaRPr lang="en-US" sz="120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>
              <a:buClr>
                <a:srgbClr val="28A6DF"/>
              </a:buClr>
              <a:buSzPct val="120000"/>
            </a:pPr>
            <a:endParaRPr lang="en-US" sz="1100" b="1" dirty="0">
              <a:latin typeface="Montserrat" panose="00000500000000000000" pitchFamily="50" charset="0"/>
            </a:endParaRPr>
          </a:p>
          <a:p>
            <a:pPr>
              <a:buClr>
                <a:srgbClr val="28A6DF"/>
              </a:buClr>
              <a:buSzPct val="120000"/>
            </a:pPr>
            <a:endParaRPr lang="en-US" sz="1100" b="1" dirty="0">
              <a:latin typeface="Montserrat" panose="00000500000000000000" pitchFamily="50" charset="0"/>
            </a:endParaRPr>
          </a:p>
          <a:p>
            <a:pPr>
              <a:buClr>
                <a:srgbClr val="28A6DF"/>
              </a:buClr>
              <a:buSzPct val="120000"/>
            </a:pPr>
            <a:endParaRPr lang="en-US" sz="1100" dirty="0">
              <a:latin typeface="Montserrat" panose="000005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1206E2-48B1-D626-B65E-F8BA99C25B6F}"/>
              </a:ext>
            </a:extLst>
          </p:cNvPr>
          <p:cNvGrpSpPr/>
          <p:nvPr/>
        </p:nvGrpSpPr>
        <p:grpSpPr>
          <a:xfrm>
            <a:off x="498425" y="4109410"/>
            <a:ext cx="4226116" cy="871982"/>
            <a:chOff x="396356" y="4462437"/>
            <a:chExt cx="4226116" cy="871982"/>
          </a:xfrm>
        </p:grpSpPr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C05B2D8-427C-4F4B-BFCA-85337D48C867}"/>
                </a:ext>
              </a:extLst>
            </p:cNvPr>
            <p:cNvSpPr txBox="1"/>
            <p:nvPr/>
          </p:nvSpPr>
          <p:spPr>
            <a:xfrm>
              <a:off x="781403" y="4549589"/>
              <a:ext cx="36064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Montserrat" panose="00000500000000000000" pitchFamily="50" charset="0"/>
                </a:rPr>
                <a:t>*</a:t>
              </a:r>
              <a:r>
                <a:rPr lang="en-US" sz="900" i="1" dirty="0">
                  <a:latin typeface="Montserrat" panose="00000500000000000000" pitchFamily="50" charset="0"/>
                </a:rPr>
                <a:t>Client is responsible for air travel, transfers and accommodation.</a:t>
              </a:r>
            </a:p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**Alex travels from Pietermaritzburg &amp;</a:t>
              </a:r>
            </a:p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***Renias travels from </a:t>
              </a:r>
              <a:r>
                <a:rPr lang="en-US" sz="900" i="1" dirty="0" err="1">
                  <a:latin typeface="Montserrat" panose="00000500000000000000" pitchFamily="50" charset="0"/>
                </a:rPr>
                <a:t>Londolozi</a:t>
              </a:r>
              <a:r>
                <a:rPr lang="en-US" sz="900" i="1" dirty="0">
                  <a:latin typeface="Montserrat" panose="00000500000000000000" pitchFamily="50" charset="0"/>
                </a:rPr>
                <a:t> Game Reserve, Kruger National Park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C00563-F78D-4CA8-B366-24E0BB5C42ED}"/>
                </a:ext>
              </a:extLst>
            </p:cNvPr>
            <p:cNvCxnSpPr>
              <a:cxnSpLocks/>
            </p:cNvCxnSpPr>
            <p:nvPr/>
          </p:nvCxnSpPr>
          <p:spPr>
            <a:xfrm>
              <a:off x="396356" y="4462437"/>
              <a:ext cx="4226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4">
            <a:hlinkClick r:id="rId4"/>
            <a:extLst>
              <a:ext uri="{FF2B5EF4-FFF2-40B4-BE49-F238E27FC236}">
                <a16:creationId xmlns:a16="http://schemas.microsoft.com/office/drawing/2014/main" id="{B947A60A-2462-291C-47C7-1EFAA965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r="18025"/>
          <a:stretch/>
        </p:blipFill>
        <p:spPr bwMode="auto">
          <a:xfrm>
            <a:off x="1336562" y="432446"/>
            <a:ext cx="2546013" cy="25465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42F74A3-A2C5-4A0E-6887-D8DAC07475E9}"/>
              </a:ext>
            </a:extLst>
          </p:cNvPr>
          <p:cNvSpPr txBox="1">
            <a:spLocks/>
          </p:cNvSpPr>
          <p:nvPr/>
        </p:nvSpPr>
        <p:spPr>
          <a:xfrm>
            <a:off x="498425" y="3045336"/>
            <a:ext cx="4479040" cy="113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Montserrat" panose="00000500000000000000" pitchFamily="2" charset="0"/>
              </a:rPr>
              <a:t>Alex van den Heever</a:t>
            </a:r>
          </a:p>
          <a:p>
            <a:pPr algn="ctr"/>
            <a:r>
              <a:rPr lang="en-US" sz="2000" dirty="0">
                <a:latin typeface="Montserrat" panose="00000500000000000000" pitchFamily="2" charset="0"/>
              </a:rPr>
              <a:t>Inspirational Wildlife Tracker</a:t>
            </a:r>
          </a:p>
        </p:txBody>
      </p:sp>
      <p:pic>
        <p:nvPicPr>
          <p:cNvPr id="24" name="Picture 23" descr="A book with a leopard on it&#10;&#10;Description automatically generated">
            <a:extLst>
              <a:ext uri="{FF2B5EF4-FFF2-40B4-BE49-F238E27FC236}">
                <a16:creationId xmlns:a16="http://schemas.microsoft.com/office/drawing/2014/main" id="{4495C784-2E89-21CF-17FC-82CA0383B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63" y="5320229"/>
            <a:ext cx="1239175" cy="1537771"/>
          </a:xfrm>
          <a:prstGeom prst="rect">
            <a:avLst/>
          </a:prstGeom>
        </p:spPr>
      </p:pic>
      <p:pic>
        <p:nvPicPr>
          <p:cNvPr id="27" name="Picture 26" descr="A book with a dog paw print&#10;&#10;Description automatically generated">
            <a:extLst>
              <a:ext uri="{FF2B5EF4-FFF2-40B4-BE49-F238E27FC236}">
                <a16:creationId xmlns:a16="http://schemas.microsoft.com/office/drawing/2014/main" id="{CFF8908F-5F79-FA9B-D5C9-DD36E7B80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17" y="5363782"/>
            <a:ext cx="907617" cy="13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14052</TotalTime>
  <Words>234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Hesketh - Speakers Inc;Emily French</dc:creator>
  <cp:lastModifiedBy>Duncan Hesketh</cp:lastModifiedBy>
  <cp:revision>38</cp:revision>
  <dcterms:created xsi:type="dcterms:W3CDTF">2022-08-02T19:42:58Z</dcterms:created>
  <dcterms:modified xsi:type="dcterms:W3CDTF">2025-04-23T20:18:22Z</dcterms:modified>
</cp:coreProperties>
</file>