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2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19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4FF7A0-2032-4BD5-A0A8-2E85C9518CDC}" type="datetimeFigureOut">
              <a:rPr lang="en-US" smtClean="0"/>
              <a:t>4/14/2025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3F09A5-D8A5-4D6B-B8D7-598AAE89B9EA}" type="slidenum">
              <a:rPr lang="en-US" smtClean="0"/>
              <a:t>‹#›</a:t>
            </a:fld>
            <a:endParaRPr lang="en-US"/>
          </a:p>
        </p:txBody>
      </p:sp>
    </p:spTree>
    <p:extLst>
      <p:ext uri="{BB962C8B-B14F-4D97-AF65-F5344CB8AC3E}">
        <p14:creationId xmlns:p14="http://schemas.microsoft.com/office/powerpoint/2010/main" val="3736715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1302179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6446A-A886-ED99-D2CD-C5EA766DEA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72A26A-0C43-B7FE-C342-465ADD1D79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C22C4B-4B1C-0B30-72A9-20485378713D}"/>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5" name="Footer Placeholder 4">
            <a:extLst>
              <a:ext uri="{FF2B5EF4-FFF2-40B4-BE49-F238E27FC236}">
                <a16:creationId xmlns:a16="http://schemas.microsoft.com/office/drawing/2014/main" id="{ED5D7150-707C-BD18-3E17-58EFEC7295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D03615-4845-F39B-75EE-6AD55FEEC959}"/>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00257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8A19E-6EB4-F58C-936C-595736374C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ADD8C4-1564-0124-8FD9-9F07E07899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DA1E3-F493-794F-EBED-0D1D0FB9D221}"/>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5" name="Footer Placeholder 4">
            <a:extLst>
              <a:ext uri="{FF2B5EF4-FFF2-40B4-BE49-F238E27FC236}">
                <a16:creationId xmlns:a16="http://schemas.microsoft.com/office/drawing/2014/main" id="{7AE81231-3F18-5520-5BCB-CA25A3AC08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09AD4-361A-B359-D057-292969851753}"/>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69887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806D51-948D-8EF8-0CC1-CCAC902FC2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91E839-BF62-FC35-4650-E61E2C718E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03C794-B595-40DB-E175-CAF9F4825254}"/>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5" name="Footer Placeholder 4">
            <a:extLst>
              <a:ext uri="{FF2B5EF4-FFF2-40B4-BE49-F238E27FC236}">
                <a16:creationId xmlns:a16="http://schemas.microsoft.com/office/drawing/2014/main" id="{CAB1C775-95C9-9887-3B56-06B28FD237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8DCFF4-83FA-F6A6-C17A-DE9B4852AED4}"/>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2449521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2FAD1-8E1C-5CC4-44B5-6E653E01E7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13075-BF32-D7C1-E02F-D27B4A7C0E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E7C898-B520-302E-8277-FCB767695367}"/>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5" name="Footer Placeholder 4">
            <a:extLst>
              <a:ext uri="{FF2B5EF4-FFF2-40B4-BE49-F238E27FC236}">
                <a16:creationId xmlns:a16="http://schemas.microsoft.com/office/drawing/2014/main" id="{458CD3CC-1C2C-3982-39ED-E7CB8BB931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3EBEF9-5702-A023-DBEF-FBCB4D97C39F}"/>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96555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5DF07-64D8-F9D3-BB2F-FA18D509F2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B320BA-EF9F-FEA9-D941-597D044840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54C143-7AF7-F142-43DB-A7F54C5B7B7B}"/>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5" name="Footer Placeholder 4">
            <a:extLst>
              <a:ext uri="{FF2B5EF4-FFF2-40B4-BE49-F238E27FC236}">
                <a16:creationId xmlns:a16="http://schemas.microsoft.com/office/drawing/2014/main" id="{681D1D69-4624-E5B4-AEF3-D69A3E3E17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8AF40-CA09-36F6-C132-1B1ABCAF1AD6}"/>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974161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7A60F-ACBC-D43C-1226-FD4B3354CB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38EA9B-6AF7-95E8-D5FC-3FA6FF1B2E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48DEB3-CB56-2432-BED0-DB255639B9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73B848-E8F4-EBDF-0261-0DB5896F83E7}"/>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6" name="Footer Placeholder 5">
            <a:extLst>
              <a:ext uri="{FF2B5EF4-FFF2-40B4-BE49-F238E27FC236}">
                <a16:creationId xmlns:a16="http://schemas.microsoft.com/office/drawing/2014/main" id="{0214BD66-7B28-DA86-B399-2A5736271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817AE5-3CFE-4AD8-3C4E-3B686A43A706}"/>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97228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453E5-F177-6673-76ED-E9DD5938D1E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F6AF3C-C7EA-874A-979D-EA45F8055E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4B4BB3-D1A7-C269-55F4-8708C7494D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EA9E47-024A-DFD4-612D-0DB4A1DD6D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B4653E-5D8D-D6BE-31B5-3F9DB3FE28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2C7C0C-E240-B286-5AA8-6F1B1C5940F1}"/>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8" name="Footer Placeholder 7">
            <a:extLst>
              <a:ext uri="{FF2B5EF4-FFF2-40B4-BE49-F238E27FC236}">
                <a16:creationId xmlns:a16="http://schemas.microsoft.com/office/drawing/2014/main" id="{25BE3B1C-47A7-E2FA-4BEB-255898A2D6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F716CA-54A7-5BE9-E9BF-DA4BB292876D}"/>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253525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1B805-6393-8CA9-D244-4E4C8699FF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6001DE-E60F-0346-765C-03F83C75B5C9}"/>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4" name="Footer Placeholder 3">
            <a:extLst>
              <a:ext uri="{FF2B5EF4-FFF2-40B4-BE49-F238E27FC236}">
                <a16:creationId xmlns:a16="http://schemas.microsoft.com/office/drawing/2014/main" id="{9EAF03AA-17E1-21D8-03F1-AB97DC055E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CFC400-ADBB-C144-3395-72D0C665D216}"/>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72786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6A90B5-8444-A12D-53DC-8F14B41342C3}"/>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3" name="Footer Placeholder 2">
            <a:extLst>
              <a:ext uri="{FF2B5EF4-FFF2-40B4-BE49-F238E27FC236}">
                <a16:creationId xmlns:a16="http://schemas.microsoft.com/office/drawing/2014/main" id="{5566DD8B-78C8-9108-D5D1-79CEA944E8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484379-E26C-4E73-DE7C-C98CB8F7A9F5}"/>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028945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E5BB5-9E4A-984D-DFBD-694AB6E35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8661973-93C6-B485-7C77-BF789FC87F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8FDBFC-9DBC-A113-4CA7-1C7E72A2DE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C12F06-2DF5-C238-9F67-AFA836663232}"/>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6" name="Footer Placeholder 5">
            <a:extLst>
              <a:ext uri="{FF2B5EF4-FFF2-40B4-BE49-F238E27FC236}">
                <a16:creationId xmlns:a16="http://schemas.microsoft.com/office/drawing/2014/main" id="{26A5B523-D36C-00F4-800D-3FD7C65541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427A14-47DD-C2DA-6B9E-82934F8C33CC}"/>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1441503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A3307-17B1-A349-60B0-4B233F67A8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2517F7-CFD9-5D93-C03F-485255F6B9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EB983D-D269-DC36-FBBC-14407533B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C38F8-B6C7-83CB-1615-08EA886C0E80}"/>
              </a:ext>
            </a:extLst>
          </p:cNvPr>
          <p:cNvSpPr>
            <a:spLocks noGrp="1"/>
          </p:cNvSpPr>
          <p:nvPr>
            <p:ph type="dt" sz="half" idx="10"/>
          </p:nvPr>
        </p:nvSpPr>
        <p:spPr/>
        <p:txBody>
          <a:bodyPr/>
          <a:lstStyle/>
          <a:p>
            <a:fld id="{6B9E02ED-0D87-4084-B58D-41F1C20AB9FC}" type="datetimeFigureOut">
              <a:rPr lang="en-US" smtClean="0"/>
              <a:t>4/14/2025</a:t>
            </a:fld>
            <a:endParaRPr lang="en-US"/>
          </a:p>
        </p:txBody>
      </p:sp>
      <p:sp>
        <p:nvSpPr>
          <p:cNvPr id="6" name="Footer Placeholder 5">
            <a:extLst>
              <a:ext uri="{FF2B5EF4-FFF2-40B4-BE49-F238E27FC236}">
                <a16:creationId xmlns:a16="http://schemas.microsoft.com/office/drawing/2014/main" id="{87D80B75-3594-7F79-BAB8-73DCB42967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FEF92-94AD-7F87-F215-0463CD7C6744}"/>
              </a:ext>
            </a:extLst>
          </p:cNvPr>
          <p:cNvSpPr>
            <a:spLocks noGrp="1"/>
          </p:cNvSpPr>
          <p:nvPr>
            <p:ph type="sldNum" sz="quarter" idx="12"/>
          </p:nvPr>
        </p:nvSpPr>
        <p:spPr/>
        <p:txBody>
          <a:bodyPr/>
          <a:lstStyle/>
          <a:p>
            <a:fld id="{9CE365F6-5A55-434A-994A-BCBFD80D0420}" type="slidenum">
              <a:rPr lang="en-US" smtClean="0"/>
              <a:t>‹#›</a:t>
            </a:fld>
            <a:endParaRPr lang="en-US"/>
          </a:p>
        </p:txBody>
      </p:sp>
    </p:spTree>
    <p:extLst>
      <p:ext uri="{BB962C8B-B14F-4D97-AF65-F5344CB8AC3E}">
        <p14:creationId xmlns:p14="http://schemas.microsoft.com/office/powerpoint/2010/main" val="34947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234D8-C0FA-7269-111A-248C621C01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20D1F6-F33E-D84A-E41F-183A77816E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17394B-66A4-D3E8-CB31-DD302B167B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9E02ED-0D87-4084-B58D-41F1C20AB9FC}" type="datetimeFigureOut">
              <a:rPr lang="en-US" smtClean="0"/>
              <a:t>4/14/2025</a:t>
            </a:fld>
            <a:endParaRPr lang="en-US"/>
          </a:p>
        </p:txBody>
      </p:sp>
      <p:sp>
        <p:nvSpPr>
          <p:cNvPr id="5" name="Footer Placeholder 4">
            <a:extLst>
              <a:ext uri="{FF2B5EF4-FFF2-40B4-BE49-F238E27FC236}">
                <a16:creationId xmlns:a16="http://schemas.microsoft.com/office/drawing/2014/main" id="{EB6E471B-59AE-0A83-1CD0-E57E1A4CC6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4000DF-F494-D678-64E0-A585122BFC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65F6-5A55-434A-994A-BCBFD80D0420}" type="slidenum">
              <a:rPr lang="en-US" smtClean="0"/>
              <a:t>‹#›</a:t>
            </a:fld>
            <a:endParaRPr lang="en-US"/>
          </a:p>
        </p:txBody>
      </p:sp>
    </p:spTree>
    <p:extLst>
      <p:ext uri="{BB962C8B-B14F-4D97-AF65-F5344CB8AC3E}">
        <p14:creationId xmlns:p14="http://schemas.microsoft.com/office/powerpoint/2010/main" val="1238025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Xvo9QTjYaQQ"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a:extLst>
              <a:ext uri="{FF2B5EF4-FFF2-40B4-BE49-F238E27FC236}">
                <a16:creationId xmlns:a16="http://schemas.microsoft.com/office/drawing/2014/main" id="{40D2AC0E-8BFB-401F-9FD6-A4E562C4778D}"/>
              </a:ext>
            </a:extLst>
          </p:cNvPr>
          <p:cNvSpPr txBox="1"/>
          <p:nvPr/>
        </p:nvSpPr>
        <p:spPr>
          <a:xfrm>
            <a:off x="85825" y="5045775"/>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846432" y="1094569"/>
            <a:ext cx="7059584" cy="4708981"/>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0000500000000000000" pitchFamily="50" charset="0"/>
                <a:hlinkClick r:id="rId3"/>
              </a:rPr>
              <a:t>Watch Rob Lawless: Showreel</a:t>
            </a:r>
            <a:endParaRPr lang="en-US" sz="1200" b="1" dirty="0">
              <a:solidFill>
                <a:srgbClr val="28A6DF"/>
              </a:solidFill>
              <a:latin typeface="Montserrat" panose="00000500000000000000" pitchFamily="50" charset="0"/>
            </a:endParaRPr>
          </a:p>
          <a:p>
            <a:pPr algn="just">
              <a:buClr>
                <a:srgbClr val="28A6DF"/>
              </a:buClr>
              <a:buSzPct val="120000"/>
            </a:pPr>
            <a:endParaRPr lang="en-US" sz="1200" dirty="0">
              <a:latin typeface="Montserrat" panose="00000500000000000000" pitchFamily="50"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0000500000000000000" pitchFamily="2" charset="0"/>
              </a:rPr>
              <a:t>Create more connected, empathetic, and successful relationships in the workplace and with your clients through the exponential power of human connection.</a:t>
            </a:r>
          </a:p>
          <a:p>
            <a:pPr marL="174625" indent="-174625" algn="just">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0000500000000000000" pitchFamily="2" charset="0"/>
              </a:rPr>
              <a:t>In 2015, Rob Lawless set out to meet 10,000 people, spending one hour with each person to truly understand their stories. </a:t>
            </a:r>
          </a:p>
          <a:p>
            <a:pPr marL="174625" indent="-174625" algn="just">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0000500000000000000" pitchFamily="2" charset="0"/>
              </a:rPr>
              <a:t>Rob believes that genuine human connection is something important in today’s world and through his journey, Rob has discovered how the power of intentional connection can unite, connect and empower us in ways far deeper than we ever imagined.</a:t>
            </a:r>
          </a:p>
          <a:p>
            <a:pPr marL="174625" indent="-174625" algn="just">
              <a:buClr>
                <a:srgbClr val="28A6DF"/>
              </a:buClr>
              <a:buSzPct val="120000"/>
              <a:buFont typeface="Montserrat" panose="00000500000000000000" pitchFamily="50" charset="0"/>
              <a:buChar char="›"/>
            </a:pPr>
            <a:endParaRPr lang="en-US" sz="1200" b="0" i="0" dirty="0">
              <a:solidFill>
                <a:srgbClr val="000000"/>
              </a:solidFill>
              <a:effectLst/>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0000500000000000000" pitchFamily="2" charset="0"/>
              </a:rPr>
              <a:t>Since embarking on this journey, Rob Lawless has connected with over 5,400 individuals from more than 90 countries worldwide. </a:t>
            </a:r>
          </a:p>
          <a:p>
            <a:pPr marL="174625" indent="-174625" algn="just">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0000500000000000000" pitchFamily="2" charset="0"/>
              </a:rPr>
              <a:t>He has traveled across the nation six times and has been featured in various prominent media outlets</a:t>
            </a:r>
          </a:p>
          <a:p>
            <a:pPr marL="174625" indent="-174625" algn="just">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0000500000000000000" pitchFamily="2" charset="0"/>
              </a:rPr>
              <a:t>Rob Lawless is passionate about adventure and potential – throughout the past seven years, he has found that this project embodies both aspects.</a:t>
            </a:r>
            <a:endParaRPr lang="en-US" sz="1200" dirty="0">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endParaRPr lang="en-US" sz="1200" dirty="0">
              <a:solidFill>
                <a:srgbClr val="000000"/>
              </a:solidFill>
              <a:latin typeface="Montserrat" panose="00000500000000000000" pitchFamily="2" charset="0"/>
            </a:endParaRPr>
          </a:p>
          <a:p>
            <a:pPr algn="just">
              <a:buClr>
                <a:srgbClr val="28A6DF"/>
              </a:buClr>
              <a:buSzPct val="120000"/>
            </a:pPr>
            <a:endParaRPr lang="en-US" sz="1200" dirty="0">
              <a:latin typeface="Montserrat" panose="00000500000000000000" pitchFamily="50" charset="0"/>
            </a:endParaRPr>
          </a:p>
          <a:p>
            <a:pPr algn="just">
              <a:buClr>
                <a:srgbClr val="28A6DF"/>
              </a:buClr>
              <a:buSzPct val="120000"/>
            </a:pPr>
            <a:r>
              <a:rPr lang="en-US" sz="1200" b="1" dirty="0">
                <a:latin typeface="Montserrat" panose="00000500000000000000" pitchFamily="50" charset="0"/>
              </a:rPr>
              <a:t>Keynote Topic: </a:t>
            </a:r>
          </a:p>
          <a:p>
            <a:pPr marL="174625" indent="-174625" algn="just">
              <a:buClr>
                <a:srgbClr val="28A6DF"/>
              </a:buClr>
              <a:buSzPct val="120000"/>
              <a:buFont typeface="Montserrat" panose="00000500000000000000" pitchFamily="50" charset="0"/>
              <a:buChar char="›"/>
            </a:pPr>
            <a:endParaRPr lang="en-US" sz="1200" b="0" i="0" dirty="0">
              <a:solidFill>
                <a:srgbClr val="1F2124"/>
              </a:solidFill>
              <a:effectLst/>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1F2124"/>
                </a:solidFill>
                <a:effectLst/>
                <a:latin typeface="Montserrat" panose="00000500000000000000" pitchFamily="2" charset="0"/>
              </a:rPr>
              <a:t>Discover the Untapped Value of Human Connection</a:t>
            </a:r>
          </a:p>
        </p:txBody>
      </p:sp>
      <p:grpSp>
        <p:nvGrpSpPr>
          <p:cNvPr id="2" name="Group 1">
            <a:extLst>
              <a:ext uri="{FF2B5EF4-FFF2-40B4-BE49-F238E27FC236}">
                <a16:creationId xmlns:a16="http://schemas.microsoft.com/office/drawing/2014/main" id="{201206E2-48B1-D626-B65E-F8BA99C25B6F}"/>
              </a:ext>
            </a:extLst>
          </p:cNvPr>
          <p:cNvGrpSpPr/>
          <p:nvPr/>
        </p:nvGrpSpPr>
        <p:grpSpPr>
          <a:xfrm>
            <a:off x="285984" y="3028790"/>
            <a:ext cx="4479040" cy="2146748"/>
            <a:chOff x="285984" y="2823513"/>
            <a:chExt cx="4479040" cy="2146748"/>
          </a:xfrm>
        </p:grpSpPr>
        <p:grpSp>
          <p:nvGrpSpPr>
            <p:cNvPr id="11" name="Group 10">
              <a:extLst>
                <a:ext uri="{FF2B5EF4-FFF2-40B4-BE49-F238E27FC236}">
                  <a16:creationId xmlns:a16="http://schemas.microsoft.com/office/drawing/2014/main" id="{0267E7FC-6AAE-4893-B49A-6C67D72D92B4}"/>
                </a:ext>
              </a:extLst>
            </p:cNvPr>
            <p:cNvGrpSpPr/>
            <p:nvPr/>
          </p:nvGrpSpPr>
          <p:grpSpPr>
            <a:xfrm>
              <a:off x="285984" y="2823513"/>
              <a:ext cx="4479040" cy="2146748"/>
              <a:chOff x="386138" y="2857389"/>
              <a:chExt cx="4479040" cy="2146748"/>
            </a:xfrm>
          </p:grpSpPr>
          <p:sp>
            <p:nvSpPr>
              <p:cNvPr id="12" name="Title 1">
                <a:extLst>
                  <a:ext uri="{FF2B5EF4-FFF2-40B4-BE49-F238E27FC236}">
                    <a16:creationId xmlns:a16="http://schemas.microsoft.com/office/drawing/2014/main" id="{81E9C843-D5FA-457E-B926-84EBA9EEFF56}"/>
                  </a:ext>
                </a:extLst>
              </p:cNvPr>
              <p:cNvSpPr txBox="1">
                <a:spLocks/>
              </p:cNvSpPr>
              <p:nvPr/>
            </p:nvSpPr>
            <p:spPr>
              <a:xfrm>
                <a:off x="386138" y="2857389"/>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solidFill>
                      <a:schemeClr val="tx1"/>
                    </a:solidFill>
                    <a:latin typeface="LEMON MILK" panose="00000500000000000000" pitchFamily="50" charset="0"/>
                  </a:rPr>
                  <a:t>ROB LAWLESS</a:t>
                </a:r>
              </a:p>
              <a:p>
                <a:pPr algn="ctr"/>
                <a:r>
                  <a:rPr lang="en-US" sz="2400" dirty="0">
                    <a:solidFill>
                      <a:schemeClr val="tx1"/>
                    </a:solidFill>
                    <a:latin typeface="Montserrat" panose="02000505000000020004" pitchFamily="2" charset="0"/>
                  </a:rPr>
                  <a:t>Human Values</a:t>
                </a:r>
              </a:p>
            </p:txBody>
          </p:sp>
          <p:sp>
            <p:nvSpPr>
              <p:cNvPr id="17" name="TextBox 18">
                <a:extLst>
                  <a:ext uri="{FF2B5EF4-FFF2-40B4-BE49-F238E27FC236}">
                    <a16:creationId xmlns:a16="http://schemas.microsoft.com/office/drawing/2014/main" id="{1C05B2D8-427C-4F4B-BFCA-85337D48C867}"/>
                  </a:ext>
                </a:extLst>
              </p:cNvPr>
              <p:cNvSpPr txBox="1"/>
              <p:nvPr/>
            </p:nvSpPr>
            <p:spPr>
              <a:xfrm>
                <a:off x="906522" y="4496306"/>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dirty="0">
                    <a:latin typeface="Montserrat" panose="00000500000000000000" pitchFamily="50" charset="0"/>
                  </a:rPr>
                  <a:t>*</a:t>
                </a:r>
                <a:r>
                  <a:rPr lang="en-US" sz="900" i="1" dirty="0">
                    <a:latin typeface="Montserrat" panose="00000500000000000000" pitchFamily="50" charset="0"/>
                  </a:rPr>
                  <a:t>Client is responsible for business class, round-trip airfare, ground transportation, hotel accommodations and incidentals for up to two nights</a:t>
                </a:r>
              </a:p>
            </p:txBody>
          </p:sp>
        </p:gr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96356" y="3972423"/>
              <a:ext cx="4226116" cy="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32" name="Picture 2">
            <a:extLst>
              <a:ext uri="{FF2B5EF4-FFF2-40B4-BE49-F238E27FC236}">
                <a16:creationId xmlns:a16="http://schemas.microsoft.com/office/drawing/2014/main" id="{4D362616-2C00-22EE-13D5-489EBD525C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5469" r="25469"/>
          <a:stretch/>
        </p:blipFill>
        <p:spPr bwMode="auto">
          <a:xfrm>
            <a:off x="1242569" y="354992"/>
            <a:ext cx="2533689" cy="2568094"/>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3951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8817</TotalTime>
  <Words>196</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LEMON MILK</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Duncan Hesketh - Speakers Inc</dc:creator>
  <cp:lastModifiedBy>Duncan Hesketh</cp:lastModifiedBy>
  <cp:revision>1</cp:revision>
  <dcterms:created xsi:type="dcterms:W3CDTF">2022-08-02T00:03:56Z</dcterms:created>
  <dcterms:modified xsi:type="dcterms:W3CDTF">2025-04-14T23:10:06Z</dcterms:modified>
</cp:coreProperties>
</file>