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5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9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F0280-4F35-427F-BED7-AB60849B9E30}"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E1B66-A87D-4C52-9498-C5949FC4331F}" type="slidenum">
              <a:rPr lang="en-US" smtClean="0"/>
              <a:t>‹#›</a:t>
            </a:fld>
            <a:endParaRPr lang="en-US"/>
          </a:p>
        </p:txBody>
      </p:sp>
    </p:spTree>
    <p:extLst>
      <p:ext uri="{BB962C8B-B14F-4D97-AF65-F5344CB8AC3E}">
        <p14:creationId xmlns:p14="http://schemas.microsoft.com/office/powerpoint/2010/main" val="318522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4121521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F1722-AEE9-13BE-3218-32CB430B03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49D92A-FF36-F64A-BF88-3775E402D2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EAB7CD-EAB7-356C-BA47-F3B598532D8E}"/>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5" name="Footer Placeholder 4">
            <a:extLst>
              <a:ext uri="{FF2B5EF4-FFF2-40B4-BE49-F238E27FC236}">
                <a16:creationId xmlns:a16="http://schemas.microsoft.com/office/drawing/2014/main" id="{F4EFF686-760B-D157-4092-DED834933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064A59-E701-F7FB-0C86-6887DC67F48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62510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07AD-7BF2-8189-1344-04392EC0E8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73E36F-35BB-7B4C-8717-E31177A18A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88D18-1E02-DFEF-B8AB-425C40D43325}"/>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5" name="Footer Placeholder 4">
            <a:extLst>
              <a:ext uri="{FF2B5EF4-FFF2-40B4-BE49-F238E27FC236}">
                <a16:creationId xmlns:a16="http://schemas.microsoft.com/office/drawing/2014/main" id="{6FB41B40-1FAC-9270-07C4-0C97CA108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F6208-1E4F-6B40-F773-85368A94EF2E}"/>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53658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565683-B756-4F55-B7A5-2226F7C783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531269-8102-758A-43C0-8E471B3206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CA39A2-856F-7740-1117-93DA944F980D}"/>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5" name="Footer Placeholder 4">
            <a:extLst>
              <a:ext uri="{FF2B5EF4-FFF2-40B4-BE49-F238E27FC236}">
                <a16:creationId xmlns:a16="http://schemas.microsoft.com/office/drawing/2014/main" id="{B41697C0-93D3-8094-4AAC-8D4917295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D94B9-E7A4-0E80-4C1B-5567E18D7E16}"/>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05129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98C1B-95AB-72E3-ACEB-8DEFB1AF4C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41194E-FA1F-F5CB-C6DE-D40B653649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F923AD-9BFE-6ECB-7EBF-A7DC7FCEA3DF}"/>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5" name="Footer Placeholder 4">
            <a:extLst>
              <a:ext uri="{FF2B5EF4-FFF2-40B4-BE49-F238E27FC236}">
                <a16:creationId xmlns:a16="http://schemas.microsoft.com/office/drawing/2014/main" id="{70244AD4-21F8-A3CF-9829-E044D69368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2F815-A28A-2860-2F2C-2CEF9BFE4018}"/>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18581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F7BC-2D8E-AAFB-48C4-0B7C701541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89363F-A6E3-B0C9-2E6B-4119E09BAE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AD644C-FC2A-38A3-17D3-374D9F6046FF}"/>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5" name="Footer Placeholder 4">
            <a:extLst>
              <a:ext uri="{FF2B5EF4-FFF2-40B4-BE49-F238E27FC236}">
                <a16:creationId xmlns:a16="http://schemas.microsoft.com/office/drawing/2014/main" id="{01F51B49-8409-42DB-94C1-509965D58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C2FAEE-BEAB-2CC9-79C4-642CFB4B822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0078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C8724-C12A-B0DF-A4BB-3BE1676CE1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49854-CB1D-0C2F-6AEA-C83501CBA5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454B49-4808-E752-3E05-902D72031C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A43EF-9ACE-C501-8171-1B3E06689BD5}"/>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6" name="Footer Placeholder 5">
            <a:extLst>
              <a:ext uri="{FF2B5EF4-FFF2-40B4-BE49-F238E27FC236}">
                <a16:creationId xmlns:a16="http://schemas.microsoft.com/office/drawing/2014/main" id="{1D33B4B4-510D-5522-7A60-73F9C39A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66907C-7575-48AC-9AFF-632D17B4E494}"/>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22760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A7054-4BAC-C23A-9384-C31FF38CAE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4F321E-11E0-2298-DA3A-C306844E65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6374F-4A84-D4FF-A7C9-85D930252D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FE645E-7A34-B70F-8A95-B7385DE58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74274D-FEC5-6F34-36B5-8B007B189E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7CCCC0-D181-D86A-ADBE-CE80E123DD59}"/>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8" name="Footer Placeholder 7">
            <a:extLst>
              <a:ext uri="{FF2B5EF4-FFF2-40B4-BE49-F238E27FC236}">
                <a16:creationId xmlns:a16="http://schemas.microsoft.com/office/drawing/2014/main" id="{5DB1BC72-5E8C-04F5-DC2D-AEBF7AE38C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D39E45-08DD-A82E-6DB7-E0750081C9A1}"/>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24009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9F704-53EF-2001-BD0B-10B88C07F7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60FD9B-C2BE-AFCB-F74D-B641380341AC}"/>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4" name="Footer Placeholder 3">
            <a:extLst>
              <a:ext uri="{FF2B5EF4-FFF2-40B4-BE49-F238E27FC236}">
                <a16:creationId xmlns:a16="http://schemas.microsoft.com/office/drawing/2014/main" id="{885D43F7-C81F-0E53-3B88-97CB723A8D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CB3F71-FCD7-6F23-B6BC-48C899CC3E90}"/>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350973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013B9A-6EF6-0D98-2BB6-B4D2DBE49B16}"/>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3" name="Footer Placeholder 2">
            <a:extLst>
              <a:ext uri="{FF2B5EF4-FFF2-40B4-BE49-F238E27FC236}">
                <a16:creationId xmlns:a16="http://schemas.microsoft.com/office/drawing/2014/main" id="{C14A1F64-5E8D-3A38-F6F0-949B69F17A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F999D0-93B3-FA8A-ADCA-5039EEC24C03}"/>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244957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BDDB-3ED3-DFD4-C223-46F541780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48B146-8F3D-5A71-96B0-4579A71BC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D6DD0-8769-ABE8-E50C-FC9E0A80E4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C637ED-8050-EA79-8E20-3D5DD5149CAA}"/>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6" name="Footer Placeholder 5">
            <a:extLst>
              <a:ext uri="{FF2B5EF4-FFF2-40B4-BE49-F238E27FC236}">
                <a16:creationId xmlns:a16="http://schemas.microsoft.com/office/drawing/2014/main" id="{B319E5B7-619F-FF84-0403-A2ACFD70F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18B4C-D64D-4FE8-F9E6-4722CD4592F0}"/>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166184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E1E1D-5CB2-BB5B-A770-75069623F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E635F8-11EC-AADF-1EA2-14AE782926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DCA0B8-61DF-F78E-BC2D-2EEF0DC18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B37B6-0449-4D97-8520-F37627E67F57}"/>
              </a:ext>
            </a:extLst>
          </p:cNvPr>
          <p:cNvSpPr>
            <a:spLocks noGrp="1"/>
          </p:cNvSpPr>
          <p:nvPr>
            <p:ph type="dt" sz="half" idx="10"/>
          </p:nvPr>
        </p:nvSpPr>
        <p:spPr/>
        <p:txBody>
          <a:bodyPr/>
          <a:lstStyle/>
          <a:p>
            <a:fld id="{E988E24D-8787-4E3C-A44F-6052CE4F2033}" type="datetimeFigureOut">
              <a:rPr lang="en-US" smtClean="0"/>
              <a:t>4/1/2025</a:t>
            </a:fld>
            <a:endParaRPr lang="en-US"/>
          </a:p>
        </p:txBody>
      </p:sp>
      <p:sp>
        <p:nvSpPr>
          <p:cNvPr id="6" name="Footer Placeholder 5">
            <a:extLst>
              <a:ext uri="{FF2B5EF4-FFF2-40B4-BE49-F238E27FC236}">
                <a16:creationId xmlns:a16="http://schemas.microsoft.com/office/drawing/2014/main" id="{D388307C-28E9-EA87-A087-B40C77C9B3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8EDC8-CBD6-75DC-5E65-325E1229095F}"/>
              </a:ext>
            </a:extLst>
          </p:cNvPr>
          <p:cNvSpPr>
            <a:spLocks noGrp="1"/>
          </p:cNvSpPr>
          <p:nvPr>
            <p:ph type="sldNum" sz="quarter" idx="12"/>
          </p:nvPr>
        </p:nvSpPr>
        <p:spPr/>
        <p:txBody>
          <a:bodyPr/>
          <a:lstStyle/>
          <a:p>
            <a:fld id="{0F8FD527-3482-453A-BDAD-66E1ACFA3EA9}" type="slidenum">
              <a:rPr lang="en-US" smtClean="0"/>
              <a:t>‹#›</a:t>
            </a:fld>
            <a:endParaRPr lang="en-US"/>
          </a:p>
        </p:txBody>
      </p:sp>
    </p:spTree>
    <p:extLst>
      <p:ext uri="{BB962C8B-B14F-4D97-AF65-F5344CB8AC3E}">
        <p14:creationId xmlns:p14="http://schemas.microsoft.com/office/powerpoint/2010/main" val="416424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4FBDD8-B64B-4402-FC2F-79AB0C2537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262E32-8C88-187C-C13E-60D8D4E4C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D341FC-F57B-4FA0-8E15-2B3D3A466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8E24D-8787-4E3C-A44F-6052CE4F2033}" type="datetimeFigureOut">
              <a:rPr lang="en-US" smtClean="0"/>
              <a:t>4/1/2025</a:t>
            </a:fld>
            <a:endParaRPr lang="en-US"/>
          </a:p>
        </p:txBody>
      </p:sp>
      <p:sp>
        <p:nvSpPr>
          <p:cNvPr id="5" name="Footer Placeholder 4">
            <a:extLst>
              <a:ext uri="{FF2B5EF4-FFF2-40B4-BE49-F238E27FC236}">
                <a16:creationId xmlns:a16="http://schemas.microsoft.com/office/drawing/2014/main" id="{A1DB3845-063D-246F-45B0-6ECAB5A007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0E5F44-BE39-B284-3A2C-7FD9D3702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FD527-3482-453A-BDAD-66E1ACFA3EA9}" type="slidenum">
              <a:rPr lang="en-US" smtClean="0"/>
              <a:t>‹#›</a:t>
            </a:fld>
            <a:endParaRPr lang="en-US"/>
          </a:p>
        </p:txBody>
      </p:sp>
    </p:spTree>
    <p:extLst>
      <p:ext uri="{BB962C8B-B14F-4D97-AF65-F5344CB8AC3E}">
        <p14:creationId xmlns:p14="http://schemas.microsoft.com/office/powerpoint/2010/main" val="3975387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youtu.be/stJXmSehSuU?si=zihCCpVxf7pZap-u" TargetMode="External"/><Relationship Id="rId5" Type="http://schemas.openxmlformats.org/officeDocument/2006/relationships/hyperlink" Target="https://www.youtube.com/watch?v=9jsXcArQID8" TargetMode="External"/><Relationship Id="rId4" Type="http://schemas.openxmlformats.org/officeDocument/2006/relationships/hyperlink" Target="https://youtu.be/1oX0JbMkACU?si=D1s5vIenV5haIMv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E3310E6-CAF6-4F00-FEC5-5513EB15E8B6}"/>
              </a:ext>
            </a:extLst>
          </p:cNvPr>
          <p:cNvPicPr>
            <a:picLocks noChangeAspect="1"/>
          </p:cNvPicPr>
          <p:nvPr/>
        </p:nvPicPr>
        <p:blipFill>
          <a:blip r:embed="rId3">
            <a:extLst>
              <a:ext uri="{28A0092B-C50C-407E-A947-70E740481C1C}">
                <a14:useLocalDpi xmlns:a14="http://schemas.microsoft.com/office/drawing/2010/main" val="0"/>
              </a:ext>
            </a:extLst>
          </a:blip>
          <a:srcRect l="15626" r="15626"/>
          <a:stretch/>
        </p:blipFill>
        <p:spPr>
          <a:xfrm>
            <a:off x="1267542" y="592134"/>
            <a:ext cx="2633648" cy="2643291"/>
          </a:xfrm>
          <a:prstGeom prst="ellipse">
            <a:avLst/>
          </a:prstGeom>
        </p:spPr>
      </p:pic>
      <p:sp>
        <p:nvSpPr>
          <p:cNvPr id="62" name="TextBox 61">
            <a:extLst>
              <a:ext uri="{FF2B5EF4-FFF2-40B4-BE49-F238E27FC236}">
                <a16:creationId xmlns:a16="http://schemas.microsoft.com/office/drawing/2014/main" id="{40D2AC0E-8BFB-401F-9FD6-A4E562C4778D}"/>
              </a:ext>
            </a:extLst>
          </p:cNvPr>
          <p:cNvSpPr txBox="1"/>
          <p:nvPr/>
        </p:nvSpPr>
        <p:spPr>
          <a:xfrm>
            <a:off x="39677" y="5100706"/>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61020" y="208138"/>
            <a:ext cx="7059584" cy="6370975"/>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rPr>
              <a:t>Watch Zelda la Grange</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algn="just">
              <a:buClr>
                <a:srgbClr val="28A6DF"/>
              </a:buClr>
              <a:buSzPct val="120000"/>
            </a:pPr>
            <a:r>
              <a:rPr lang="en-US" sz="1200" b="1" dirty="0">
                <a:solidFill>
                  <a:srgbClr val="0563C1"/>
                </a:solidFill>
                <a:latin typeface="Montserrat" panose="02000505000000020004" pitchFamily="2" charset="0"/>
                <a:hlinkClick r:id="rId5"/>
              </a:rPr>
              <a:t>Watch Zelda’s Ted Talk</a:t>
            </a:r>
            <a:endParaRPr lang="en-US" sz="1200" b="1" dirty="0">
              <a:solidFill>
                <a:srgbClr val="0563C1"/>
              </a:solidFill>
              <a:latin typeface="Montserrat" panose="02000505000000020004" pitchFamily="2" charset="0"/>
            </a:endParaRPr>
          </a:p>
          <a:p>
            <a:pPr algn="just">
              <a:buClr>
                <a:srgbClr val="28A6DF"/>
              </a:buClr>
              <a:buSzPct val="120000"/>
            </a:pPr>
            <a:endParaRPr lang="en-US" sz="1200" b="1" dirty="0">
              <a:solidFill>
                <a:srgbClr val="0563C1"/>
              </a:solidFill>
              <a:latin typeface="Montserrat" panose="02000505000000020004" pitchFamily="2" charset="0"/>
            </a:endParaRPr>
          </a:p>
          <a:p>
            <a:pPr algn="just">
              <a:buClr>
                <a:srgbClr val="28A6DF"/>
              </a:buClr>
              <a:buSzPct val="120000"/>
            </a:pPr>
            <a:r>
              <a:rPr lang="en-US" sz="1200" b="1" dirty="0">
                <a:solidFill>
                  <a:srgbClr val="0563C1"/>
                </a:solidFill>
                <a:latin typeface="Montserrat" panose="02000505000000020004" pitchFamily="2" charset="0"/>
                <a:hlinkClick r:id="rId6"/>
              </a:rPr>
              <a:t>Zelda la Grange: Talks at Google</a:t>
            </a:r>
            <a:endParaRPr lang="en-US" sz="1200" b="1" dirty="0">
              <a:solidFill>
                <a:srgbClr val="0070C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Zelda la Grange is an internationally renowned speaker and bestselling author, best known for her 19 years of service as Nelson Mandela’s trusted personal assistant.</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From a conservative Afrikaner upbringing to standing beside one of history’s greatest leaders, her life reflects the transformative power of forgiveness and unity.</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Through her extraordinary journey, Zelda offers a compelling voice on leadership, reconciliation, and social change. Her story—woven with personal anecdotes from behind the scenes with Mandela—delivers a deeply human message about embracing diversity, ethical leadership, and the courage to change.</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Today, she inspires audiences around the world, bringing Mandela’s values to life in every speech. Zelda’s authenticity, warmth, and wisdom leave a lasting impact on every stage she walks onto.</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2" charset="0"/>
              </a:rPr>
              <a:t>“Reconciliation is a choice. Leadership is a responsibility. Change is possible—for all of us.”</a:t>
            </a:r>
          </a:p>
          <a:p>
            <a:pPr algn="just">
              <a:buClr>
                <a:srgbClr val="28A6DF"/>
              </a:buClr>
              <a:buSzPct val="120000"/>
            </a:pPr>
            <a:endParaRPr lang="en-US" sz="1200" b="1" dirty="0">
              <a:latin typeface="Montserrat" panose="00000500000000000000" pitchFamily="2" charset="0"/>
            </a:endParaRPr>
          </a:p>
          <a:p>
            <a:pPr algn="l"/>
            <a:endParaRPr lang="en-US" sz="1200" dirty="0">
              <a:solidFill>
                <a:srgbClr val="000000"/>
              </a:solidFill>
              <a:latin typeface="Verdana" panose="020B0604030504040204" pitchFamily="34" charset="0"/>
            </a:endParaRPr>
          </a:p>
          <a:p>
            <a:pPr algn="l"/>
            <a:r>
              <a:rPr lang="en-US" sz="1200" b="1" dirty="0">
                <a:latin typeface="Montserrat" panose="00000500000000000000" pitchFamily="2" charset="0"/>
              </a:rPr>
              <a:t>Most Popular Keynote Topics</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Lessons from Mandela</a:t>
            </a:r>
          </a:p>
          <a:p>
            <a:pPr marL="631825" lvl="1" indent="-174625">
              <a:buClr>
                <a:srgbClr val="28A6DF"/>
              </a:buClr>
              <a:buSzPct val="120000"/>
              <a:buFont typeface="Montserrat" panose="00000500000000000000" pitchFamily="50" charset="0"/>
              <a:buChar char="›"/>
            </a:pPr>
            <a:r>
              <a:rPr lang="en-US" sz="1200" dirty="0">
                <a:latin typeface="Montserrat" panose="00000500000000000000" pitchFamily="2" charset="0"/>
              </a:rPr>
              <a:t>Zelda la Grange’s keynote is a powerful journey through leadership, humility, and transformation—rooted in the profound lessons she learned while working alongside one of history’s greatest statesmen, Nelson Mandela. Drawing from nearly two decades as his trusted aide, Zelda delivers a deeply moving and enlightening narrative that explores what it truly means to lead with integrity, embrace diversity, and foster reconciliation in times of division.</a:t>
            </a:r>
            <a:endParaRPr lang="en-US" sz="1200" b="0" i="0" dirty="0">
              <a:solidFill>
                <a:srgbClr val="000000"/>
              </a:solidFill>
              <a:effectLst/>
              <a:latin typeface="Montserrat" panose="00000500000000000000"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269895" y="3190934"/>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latin typeface="Montserrat" panose="00000500000000000000" pitchFamily="2" charset="0"/>
              </a:rPr>
              <a:t>Zelda la Grange</a:t>
            </a:r>
          </a:p>
          <a:p>
            <a:pPr algn="ctr"/>
            <a:r>
              <a:rPr lang="en-US" sz="1600" dirty="0">
                <a:solidFill>
                  <a:schemeClr val="tx1"/>
                </a:solidFill>
                <a:latin typeface="Montserrat" panose="02000505000000020004" pitchFamily="2" charset="0"/>
              </a:rPr>
              <a:t>Inspirational Speaker</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450363" y="4273956"/>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tangle: Rounded Corners 12">
            <a:extLst>
              <a:ext uri="{FF2B5EF4-FFF2-40B4-BE49-F238E27FC236}">
                <a16:creationId xmlns:a16="http://schemas.microsoft.com/office/drawing/2014/main" id="{AEED6AB6-0463-B89E-3BBA-369D0170B23E}"/>
              </a:ext>
            </a:extLst>
          </p:cNvPr>
          <p:cNvSpPr/>
          <p:nvPr/>
        </p:nvSpPr>
        <p:spPr>
          <a:xfrm>
            <a:off x="1523213" y="440433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R43,750</a:t>
            </a:r>
          </a:p>
        </p:txBody>
      </p:sp>
      <p:sp>
        <p:nvSpPr>
          <p:cNvPr id="3" name="TextBox 18">
            <a:extLst>
              <a:ext uri="{FF2B5EF4-FFF2-40B4-BE49-F238E27FC236}">
                <a16:creationId xmlns:a16="http://schemas.microsoft.com/office/drawing/2014/main" id="{45FCC3F6-A60F-24F8-6204-AE6A8176BA81}"/>
              </a:ext>
            </a:extLst>
          </p:cNvPr>
          <p:cNvSpPr txBox="1"/>
          <p:nvPr/>
        </p:nvSpPr>
        <p:spPr>
          <a:xfrm>
            <a:off x="760218" y="4792518"/>
            <a:ext cx="3606401" cy="6463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round-trip airfare, ground transportation in event city, hotel accommodations and incidentals for up to two nights</a:t>
            </a:r>
          </a:p>
          <a:p>
            <a:pPr algn="ctr"/>
            <a:r>
              <a:rPr lang="en-US" sz="900" i="1" dirty="0">
                <a:latin typeface="Montserrat" panose="00000500000000000000" pitchFamily="50" charset="0"/>
              </a:rPr>
              <a:t>**Travels from Cape Town</a:t>
            </a:r>
          </a:p>
        </p:txBody>
      </p:sp>
    </p:spTree>
    <p:extLst>
      <p:ext uri="{BB962C8B-B14F-4D97-AF65-F5344CB8AC3E}">
        <p14:creationId xmlns:p14="http://schemas.microsoft.com/office/powerpoint/2010/main" val="250900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3743</TotalTime>
  <Words>291</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 - Speakers Inc</dc:creator>
  <cp:lastModifiedBy>Duncan Hesketh</cp:lastModifiedBy>
  <cp:revision>37</cp:revision>
  <dcterms:created xsi:type="dcterms:W3CDTF">2023-08-21T22:06:19Z</dcterms:created>
  <dcterms:modified xsi:type="dcterms:W3CDTF">2025-04-01T21:34:17Z</dcterms:modified>
</cp:coreProperties>
</file>